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3779838" cy="5329238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2483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4966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7449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99330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241626" algn="l" defTabSz="49665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1489951" algn="l" defTabSz="49665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1738276" algn="l" defTabSz="49665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1986601" algn="l" defTabSz="49665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79">
          <p15:clr>
            <a:srgbClr val="A4A3A4"/>
          </p15:clr>
        </p15:guide>
        <p15:guide id="2" pos="11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3612" y="330"/>
      </p:cViewPr>
      <p:guideLst>
        <p:guide orient="horz" pos="1679"/>
        <p:guide pos="11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83488" y="1655519"/>
            <a:ext cx="3212862" cy="114233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66976" y="3019902"/>
            <a:ext cx="2645887" cy="13619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8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96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44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93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41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8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38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86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39A0D-A279-4C42-ACA8-3855FA60614F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C5DD9-40F3-43FD-BE2A-0E155A44297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57231-6C41-47E4-9258-E5042B8993C3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D7D15-A58B-435D-88BA-7396D45CF4E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740382" y="213418"/>
            <a:ext cx="850464" cy="454712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88992" y="213418"/>
            <a:ext cx="2488393" cy="454712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37CAF-CD30-4558-96F7-01CD9F7B25E1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40AC8-733C-4492-B586-566100B876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6BB91-4F3B-4ACE-8A6C-6005E9AF2CBE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0CD90-E2FE-4CA9-8980-3AD7D3308E5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8581" y="3424529"/>
            <a:ext cx="3212862" cy="1058446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98581" y="2258759"/>
            <a:ext cx="3212862" cy="1165770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4832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966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4497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93301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24162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89951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73827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986601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26D47-22C3-4E43-8B1B-75C5797C2903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581C4-31E2-4FB2-A9C7-2D26FD648F9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88992" y="1243490"/>
            <a:ext cx="1669428" cy="3517051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921418" y="1243490"/>
            <a:ext cx="1669428" cy="3517051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A25D3-7527-427F-8BCC-7B8D947028EC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8979D-4C8C-4915-94A4-AE63B959A34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88992" y="1192911"/>
            <a:ext cx="1670085" cy="497149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48325" indent="0">
              <a:buNone/>
              <a:defRPr sz="1100" b="1"/>
            </a:lvl2pPr>
            <a:lvl3pPr marL="496650" indent="0">
              <a:buNone/>
              <a:defRPr sz="1000" b="1"/>
            </a:lvl3pPr>
            <a:lvl4pPr marL="744975" indent="0">
              <a:buNone/>
              <a:defRPr sz="900" b="1"/>
            </a:lvl4pPr>
            <a:lvl5pPr marL="993301" indent="0">
              <a:buNone/>
              <a:defRPr sz="900" b="1"/>
            </a:lvl5pPr>
            <a:lvl6pPr marL="1241626" indent="0">
              <a:buNone/>
              <a:defRPr sz="900" b="1"/>
            </a:lvl6pPr>
            <a:lvl7pPr marL="1489951" indent="0">
              <a:buNone/>
              <a:defRPr sz="900" b="1"/>
            </a:lvl7pPr>
            <a:lvl8pPr marL="1738276" indent="0">
              <a:buNone/>
              <a:defRPr sz="900" b="1"/>
            </a:lvl8pPr>
            <a:lvl9pPr marL="1986601" indent="0">
              <a:buNone/>
              <a:defRPr sz="9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88992" y="1690060"/>
            <a:ext cx="1670085" cy="3070480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920106" y="1192911"/>
            <a:ext cx="1670741" cy="497149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48325" indent="0">
              <a:buNone/>
              <a:defRPr sz="1100" b="1"/>
            </a:lvl2pPr>
            <a:lvl3pPr marL="496650" indent="0">
              <a:buNone/>
              <a:defRPr sz="1000" b="1"/>
            </a:lvl3pPr>
            <a:lvl4pPr marL="744975" indent="0">
              <a:buNone/>
              <a:defRPr sz="900" b="1"/>
            </a:lvl4pPr>
            <a:lvl5pPr marL="993301" indent="0">
              <a:buNone/>
              <a:defRPr sz="900" b="1"/>
            </a:lvl5pPr>
            <a:lvl6pPr marL="1241626" indent="0">
              <a:buNone/>
              <a:defRPr sz="900" b="1"/>
            </a:lvl6pPr>
            <a:lvl7pPr marL="1489951" indent="0">
              <a:buNone/>
              <a:defRPr sz="900" b="1"/>
            </a:lvl7pPr>
            <a:lvl8pPr marL="1738276" indent="0">
              <a:buNone/>
              <a:defRPr sz="900" b="1"/>
            </a:lvl8pPr>
            <a:lvl9pPr marL="1986601" indent="0">
              <a:buNone/>
              <a:defRPr sz="9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920106" y="1690060"/>
            <a:ext cx="1670741" cy="3070480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AD733-76F6-4C71-9A7F-348E6F34C131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E9902-0C76-4D20-9A07-189CF8CDF32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EDA89-9D8F-4F02-840E-5E4AC06AD1A1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1A61D-4ACC-4F70-B14B-FE2756329FD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F0D88-A199-4522-A3D3-F76262D34579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D120-FEBF-4501-91D5-2FECBC6CF1A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8993" y="212183"/>
            <a:ext cx="1243541" cy="90301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77812" y="212183"/>
            <a:ext cx="2113035" cy="4548357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88993" y="1115193"/>
            <a:ext cx="1243541" cy="3645347"/>
          </a:xfrm>
        </p:spPr>
        <p:txBody>
          <a:bodyPr/>
          <a:lstStyle>
            <a:lvl1pPr marL="0" indent="0">
              <a:buNone/>
              <a:defRPr sz="700"/>
            </a:lvl1pPr>
            <a:lvl2pPr marL="248325" indent="0">
              <a:buNone/>
              <a:defRPr sz="600"/>
            </a:lvl2pPr>
            <a:lvl3pPr marL="496650" indent="0">
              <a:buNone/>
              <a:defRPr sz="500"/>
            </a:lvl3pPr>
            <a:lvl4pPr marL="744975" indent="0">
              <a:buNone/>
              <a:defRPr sz="500"/>
            </a:lvl4pPr>
            <a:lvl5pPr marL="993301" indent="0">
              <a:buNone/>
              <a:defRPr sz="500"/>
            </a:lvl5pPr>
            <a:lvl6pPr marL="1241626" indent="0">
              <a:buNone/>
              <a:defRPr sz="500"/>
            </a:lvl6pPr>
            <a:lvl7pPr marL="1489951" indent="0">
              <a:buNone/>
              <a:defRPr sz="500"/>
            </a:lvl7pPr>
            <a:lvl8pPr marL="1738276" indent="0">
              <a:buNone/>
              <a:defRPr sz="500"/>
            </a:lvl8pPr>
            <a:lvl9pPr marL="1986601" indent="0">
              <a:buNone/>
              <a:defRPr sz="5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D6759-D2D0-4601-8C67-F0AC02D0FEB6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69E6D-9D0C-48FB-871D-98625DE813D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0875" y="3730467"/>
            <a:ext cx="2267903" cy="440403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740875" y="476177"/>
            <a:ext cx="2267903" cy="3197543"/>
          </a:xfrm>
        </p:spPr>
        <p:txBody>
          <a:bodyPr rtlCol="0">
            <a:normAutofit/>
          </a:bodyPr>
          <a:lstStyle>
            <a:lvl1pPr marL="0" indent="0">
              <a:buNone/>
              <a:defRPr sz="1700"/>
            </a:lvl1pPr>
            <a:lvl2pPr marL="248325" indent="0">
              <a:buNone/>
              <a:defRPr sz="1500"/>
            </a:lvl2pPr>
            <a:lvl3pPr marL="496650" indent="0">
              <a:buNone/>
              <a:defRPr sz="1300"/>
            </a:lvl3pPr>
            <a:lvl4pPr marL="744975" indent="0">
              <a:buNone/>
              <a:defRPr sz="1100"/>
            </a:lvl4pPr>
            <a:lvl5pPr marL="993301" indent="0">
              <a:buNone/>
              <a:defRPr sz="1100"/>
            </a:lvl5pPr>
            <a:lvl6pPr marL="1241626" indent="0">
              <a:buNone/>
              <a:defRPr sz="1100"/>
            </a:lvl6pPr>
            <a:lvl7pPr marL="1489951" indent="0">
              <a:buNone/>
              <a:defRPr sz="1100"/>
            </a:lvl7pPr>
            <a:lvl8pPr marL="1738276" indent="0">
              <a:buNone/>
              <a:defRPr sz="1100"/>
            </a:lvl8pPr>
            <a:lvl9pPr marL="1986601" indent="0">
              <a:buNone/>
              <a:defRPr sz="11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40875" y="4170870"/>
            <a:ext cx="2267903" cy="625445"/>
          </a:xfrm>
        </p:spPr>
        <p:txBody>
          <a:bodyPr/>
          <a:lstStyle>
            <a:lvl1pPr marL="0" indent="0">
              <a:buNone/>
              <a:defRPr sz="700"/>
            </a:lvl1pPr>
            <a:lvl2pPr marL="248325" indent="0">
              <a:buNone/>
              <a:defRPr sz="600"/>
            </a:lvl2pPr>
            <a:lvl3pPr marL="496650" indent="0">
              <a:buNone/>
              <a:defRPr sz="500"/>
            </a:lvl3pPr>
            <a:lvl4pPr marL="744975" indent="0">
              <a:buNone/>
              <a:defRPr sz="500"/>
            </a:lvl4pPr>
            <a:lvl5pPr marL="993301" indent="0">
              <a:buNone/>
              <a:defRPr sz="500"/>
            </a:lvl5pPr>
            <a:lvl6pPr marL="1241626" indent="0">
              <a:buNone/>
              <a:defRPr sz="500"/>
            </a:lvl6pPr>
            <a:lvl7pPr marL="1489951" indent="0">
              <a:buNone/>
              <a:defRPr sz="500"/>
            </a:lvl7pPr>
            <a:lvl8pPr marL="1738276" indent="0">
              <a:buNone/>
              <a:defRPr sz="500"/>
            </a:lvl8pPr>
            <a:lvl9pPr marL="1986601" indent="0">
              <a:buNone/>
              <a:defRPr sz="5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7FE8C-E16A-4220-90A4-95D517808B66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BEE8D-EB23-4DA7-8973-F8B80B328A0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188992" y="213511"/>
            <a:ext cx="3401854" cy="88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9665" tIns="24833" rIns="49665" bIns="2483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88992" y="1243489"/>
            <a:ext cx="3401854" cy="3516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9665" tIns="24833" rIns="49665" bIns="248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88992" y="4939794"/>
            <a:ext cx="881962" cy="282689"/>
          </a:xfrm>
          <a:prstGeom prst="rect">
            <a:avLst/>
          </a:prstGeom>
        </p:spPr>
        <p:txBody>
          <a:bodyPr vert="horz" lIns="49665" tIns="24833" rIns="49665" bIns="24833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2FF2ED-245E-48CF-8F05-F6CAA71A1BBB}" type="datetimeFigureOut">
              <a:rPr lang="de-DE"/>
              <a:pPr>
                <a:defRPr/>
              </a:pPr>
              <a:t>25.06.2025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291445" y="4939794"/>
            <a:ext cx="1196949" cy="282689"/>
          </a:xfrm>
          <a:prstGeom prst="rect">
            <a:avLst/>
          </a:prstGeom>
        </p:spPr>
        <p:txBody>
          <a:bodyPr vert="horz" lIns="49665" tIns="24833" rIns="49665" bIns="2483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6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708884" y="4939794"/>
            <a:ext cx="881962" cy="282689"/>
          </a:xfrm>
          <a:prstGeom prst="rect">
            <a:avLst/>
          </a:prstGeom>
        </p:spPr>
        <p:txBody>
          <a:bodyPr vert="horz" lIns="49665" tIns="24833" rIns="49665" bIns="24833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463841-8D2B-4DDA-AA2F-A0B026C31B0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5pPr>
      <a:lvl6pPr marL="248325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6pPr>
      <a:lvl7pPr marL="49665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7pPr>
      <a:lvl8pPr marL="744975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8pPr>
      <a:lvl9pPr marL="993301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9pPr>
    </p:titleStyle>
    <p:bodyStyle>
      <a:lvl1pPr marL="186244" indent="-1862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03528" indent="-15520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20813" indent="-12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69138" indent="-12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17463" indent="-12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365788" indent="-124163" algn="l" defTabSz="49665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14113" indent="-124163" algn="l" defTabSz="49665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862438" indent="-124163" algn="l" defTabSz="49665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10763" indent="-124163" algn="l" defTabSz="49665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48325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96650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44975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993301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41626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9951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38276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86601" algn="l" defTabSz="4966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-1" y="1321908"/>
            <a:ext cx="3779839" cy="622631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200" b="1" dirty="0">
                <a:latin typeface="Perpetua" panose="02020502060401020303" pitchFamily="18" charset="0"/>
              </a:rPr>
              <a:t>Ringvorlesung „Einblicke in die Psychoanalyse“ </a:t>
            </a:r>
            <a:br>
              <a:rPr lang="de-DE" sz="1200" b="1" dirty="0">
                <a:latin typeface="Perpetua" panose="02020502060401020303" pitchFamily="18" charset="0"/>
              </a:rPr>
            </a:br>
            <a:r>
              <a:rPr lang="de-DE" sz="1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Konflikte, Krisen und der Kampf um Wahrheit </a:t>
            </a:r>
            <a:br>
              <a:rPr lang="de-DE" sz="1100" b="1" dirty="0">
                <a:latin typeface="Perpetua" panose="02020502060401020303" pitchFamily="18" charset="0"/>
                <a:cs typeface="Arial" panose="020B0604020202020204" pitchFamily="34" charset="0"/>
              </a:rPr>
            </a:br>
            <a:r>
              <a:rPr lang="de-DE" sz="900" dirty="0">
                <a:latin typeface="Perpetua" panose="02020502060401020303" pitchFamily="18" charset="0"/>
              </a:rPr>
              <a:t>Organisatorin: Prof. Dr. phil. Dipl.-Psych. Helga Krüger-Kirn</a:t>
            </a:r>
            <a:br>
              <a:rPr lang="de-DE" sz="900" dirty="0">
                <a:latin typeface="Perpetua" panose="02020502060401020303" pitchFamily="18" charset="0"/>
              </a:rPr>
            </a:br>
            <a:r>
              <a:rPr lang="de-DE" sz="900" dirty="0">
                <a:latin typeface="Perpetua" panose="02020502060401020303" pitchFamily="18" charset="0"/>
                <a:cs typeface="Arial" panose="020B0604020202020204" pitchFamily="34" charset="0"/>
              </a:rPr>
              <a:t>Fachbereich 21 der Philipps-Universität Marburg</a:t>
            </a:r>
          </a:p>
        </p:txBody>
      </p:sp>
      <p:sp>
        <p:nvSpPr>
          <p:cNvPr id="2051" name="Untertitel 2"/>
          <p:cNvSpPr>
            <a:spLocks noGrp="1"/>
          </p:cNvSpPr>
          <p:nvPr>
            <p:ph type="subTitle" idx="1"/>
          </p:nvPr>
        </p:nvSpPr>
        <p:spPr>
          <a:xfrm>
            <a:off x="89719" y="1944540"/>
            <a:ext cx="3585998" cy="2808311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l" defTabSz="719138">
              <a:tabLst>
                <a:tab pos="719138" algn="l"/>
              </a:tabLst>
            </a:pPr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Mi 29.10.2025	</a:t>
            </a:r>
            <a:r>
              <a:rPr lang="de-DE" sz="800" b="1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Angst, Identität und Krieg</a:t>
            </a:r>
          </a:p>
          <a:p>
            <a:pPr algn="l" defTabSz="719138">
              <a:tabLst>
                <a:tab pos="719138" algn="l"/>
              </a:tabLst>
            </a:pPr>
            <a:r>
              <a:rPr lang="de-DE" sz="800" b="1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	</a:t>
            </a:r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Prof. Dr. Klaus </a:t>
            </a:r>
            <a:r>
              <a:rPr lang="de-DE" sz="800" dirty="0" err="1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Ottomeyer</a:t>
            </a:r>
            <a:endParaRPr lang="de-DE" sz="800" dirty="0">
              <a:solidFill>
                <a:schemeClr val="tx1"/>
              </a:solidFill>
              <a:ea typeface="Open Sans" panose="020B0606030504020204" pitchFamily="34" charset="0"/>
              <a:cs typeface="Sakkal Majalla" panose="02000000000000000000" pitchFamily="2" charset="-78"/>
            </a:endParaRPr>
          </a:p>
          <a:p>
            <a:pPr algn="l" defTabSz="719138">
              <a:tabLst>
                <a:tab pos="719138" algn="l"/>
              </a:tabLst>
            </a:pPr>
            <a:endParaRPr lang="de-DE" sz="600" dirty="0">
              <a:solidFill>
                <a:schemeClr val="tx1"/>
              </a:solidFill>
              <a:ea typeface="Open Sans" panose="020B0606030504020204" pitchFamily="34" charset="0"/>
              <a:cs typeface="Sakkal Majalla" panose="02000000000000000000" pitchFamily="2" charset="-78"/>
            </a:endParaRPr>
          </a:p>
          <a:p>
            <a:pPr algn="l" defTabSz="719138"/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Mi 12.11.2025	</a:t>
            </a:r>
            <a:r>
              <a:rPr lang="de-DE" sz="800" b="1" dirty="0">
                <a:solidFill>
                  <a:schemeClr val="tx1"/>
                </a:solidFill>
              </a:rPr>
              <a:t>Antisemitismus, Antifeminismus und Intersektionalität</a:t>
            </a:r>
          </a:p>
          <a:p>
            <a:pPr algn="l" defTabSz="719138"/>
            <a:r>
              <a:rPr lang="de-DE" sz="800" b="1" dirty="0">
                <a:solidFill>
                  <a:schemeClr val="tx1"/>
                </a:solidFill>
              </a:rPr>
              <a:t>                              	</a:t>
            </a:r>
            <a:r>
              <a:rPr lang="de-DE" sz="800" dirty="0">
                <a:solidFill>
                  <a:schemeClr val="tx1"/>
                </a:solidFill>
              </a:rPr>
              <a:t>Prof. Dr. Karin </a:t>
            </a:r>
            <a:r>
              <a:rPr lang="de-DE" sz="800" dirty="0" err="1">
                <a:solidFill>
                  <a:schemeClr val="tx1"/>
                </a:solidFill>
              </a:rPr>
              <a:t>Stögner</a:t>
            </a:r>
            <a:r>
              <a:rPr lang="de-DE" sz="800" dirty="0">
                <a:solidFill>
                  <a:schemeClr val="tx1"/>
                </a:solidFill>
              </a:rPr>
              <a:t> </a:t>
            </a:r>
          </a:p>
          <a:p>
            <a:pPr algn="l" defTabSz="719138"/>
            <a:r>
              <a:rPr lang="de-DE" sz="6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	</a:t>
            </a:r>
          </a:p>
          <a:p>
            <a:pPr algn="l" defTabSz="719138"/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Mi 26..11.2025	</a:t>
            </a:r>
            <a:r>
              <a:rPr lang="de-DE" sz="800" b="1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U</a:t>
            </a:r>
            <a:r>
              <a:rPr lang="de-DE" sz="800" b="1" dirty="0">
                <a:solidFill>
                  <a:schemeClr val="tx1"/>
                </a:solidFill>
              </a:rPr>
              <a:t>nbewusste transgenerationale Weitergabe von     </a:t>
            </a:r>
          </a:p>
          <a:p>
            <a:pPr algn="l" defTabSz="719138"/>
            <a:r>
              <a:rPr lang="de-DE" sz="800" b="1" dirty="0">
                <a:solidFill>
                  <a:schemeClr val="tx1"/>
                </a:solidFill>
              </a:rPr>
              <a:t>                               	</a:t>
            </a:r>
            <a:r>
              <a:rPr lang="de-DE" sz="800" b="1" dirty="0" err="1">
                <a:solidFill>
                  <a:schemeClr val="tx1"/>
                </a:solidFill>
              </a:rPr>
              <a:t>Rassismuserfahrungen</a:t>
            </a:r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	</a:t>
            </a:r>
          </a:p>
          <a:p>
            <a:pPr algn="l" defTabSz="719138"/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                               	</a:t>
            </a:r>
            <a:r>
              <a:rPr lang="de-DE" sz="800" dirty="0" err="1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M.Sc</a:t>
            </a:r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. </a:t>
            </a:r>
            <a:r>
              <a:rPr lang="de-DE" sz="800" dirty="0" err="1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Zami</a:t>
            </a:r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 Khalil, Psychologischer Psychotherapeut</a:t>
            </a:r>
          </a:p>
          <a:p>
            <a:pPr algn="l" defTabSz="719138"/>
            <a:endParaRPr lang="de-DE" sz="600" dirty="0">
              <a:solidFill>
                <a:schemeClr val="tx1"/>
              </a:solidFill>
              <a:ea typeface="Open Sans" panose="020B0606030504020204" pitchFamily="34" charset="0"/>
              <a:cs typeface="Sakkal Majalla" panose="02000000000000000000" pitchFamily="2" charset="-78"/>
            </a:endParaRPr>
          </a:p>
          <a:p>
            <a:pPr algn="l" defTabSz="719138"/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Mi 10.12.2025	</a:t>
            </a:r>
            <a:r>
              <a:rPr lang="de-DE" sz="800" b="1" dirty="0">
                <a:solidFill>
                  <a:schemeClr val="tx1"/>
                </a:solidFill>
              </a:rPr>
              <a:t>Warum so viel Hass? Psychoanalytische Überlegungen zum             </a:t>
            </a:r>
          </a:p>
          <a:p>
            <a:pPr algn="l" defTabSz="719138"/>
            <a:r>
              <a:rPr lang="de-DE" sz="800" b="1" dirty="0">
                <a:solidFill>
                  <a:schemeClr val="tx1"/>
                </a:solidFill>
              </a:rPr>
              <a:t>                       	Antisemitismus</a:t>
            </a:r>
            <a:r>
              <a:rPr lang="de-DE" sz="800" dirty="0"/>
              <a:t>.</a:t>
            </a:r>
            <a:r>
              <a:rPr lang="de-DE" sz="800" b="1" dirty="0">
                <a:solidFill>
                  <a:schemeClr val="tx1"/>
                </a:solidFill>
              </a:rPr>
              <a:t>                               </a:t>
            </a:r>
          </a:p>
          <a:p>
            <a:pPr algn="l" defTabSz="719138"/>
            <a:r>
              <a:rPr lang="de-DE" sz="800" b="1" dirty="0">
                <a:solidFill>
                  <a:schemeClr val="tx1"/>
                </a:solidFill>
              </a:rPr>
              <a:t>                      	</a:t>
            </a:r>
            <a:r>
              <a:rPr lang="de-DE" sz="800" dirty="0">
                <a:solidFill>
                  <a:schemeClr val="tx1"/>
                </a:solidFill>
              </a:rPr>
              <a:t>PD Dr. Dr. Wolfgang </a:t>
            </a:r>
            <a:r>
              <a:rPr lang="de-DE" sz="800" dirty="0" err="1">
                <a:solidFill>
                  <a:schemeClr val="tx1"/>
                </a:solidFill>
              </a:rPr>
              <a:t>Hegener</a:t>
            </a:r>
            <a:r>
              <a:rPr lang="de-DE" sz="800" b="1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	</a:t>
            </a:r>
          </a:p>
          <a:p>
            <a:pPr algn="l" defTabSz="719138"/>
            <a:endParaRPr lang="de-DE" sz="600" b="1" dirty="0">
              <a:solidFill>
                <a:schemeClr val="tx1"/>
              </a:solidFill>
              <a:ea typeface="Open Sans" panose="020B0606030504020204" pitchFamily="34" charset="0"/>
              <a:cs typeface="Sakkal Majalla" panose="02000000000000000000" pitchFamily="2" charset="-78"/>
            </a:endParaRPr>
          </a:p>
          <a:p>
            <a:pPr algn="l" defTabSz="719138"/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Mi 14.01.2026 	</a:t>
            </a:r>
            <a:r>
              <a:rPr lang="de-DE" sz="800" b="1" dirty="0" err="1">
                <a:solidFill>
                  <a:schemeClr val="tx1"/>
                </a:solidFill>
              </a:rPr>
              <a:t>Maskulinismus</a:t>
            </a:r>
            <a:r>
              <a:rPr lang="de-DE" sz="800" b="1" dirty="0">
                <a:solidFill>
                  <a:schemeClr val="tx1"/>
                </a:solidFill>
              </a:rPr>
              <a:t> und Disruption. Politische Strategien der      </a:t>
            </a:r>
          </a:p>
          <a:p>
            <a:pPr algn="l" defTabSz="719138"/>
            <a:r>
              <a:rPr lang="de-DE" sz="800" b="1" dirty="0">
                <a:solidFill>
                  <a:schemeClr val="tx1"/>
                </a:solidFill>
              </a:rPr>
              <a:t>                            	autoritären Rechten </a:t>
            </a:r>
          </a:p>
          <a:p>
            <a:pPr algn="l" defTabSz="719138"/>
            <a:r>
              <a:rPr lang="de-DE" sz="800" b="1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                             	</a:t>
            </a:r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Prof. Dr. Birgit Sauer</a:t>
            </a:r>
          </a:p>
          <a:p>
            <a:pPr algn="l" defTabSz="719138"/>
            <a:endParaRPr lang="de-DE" sz="600" dirty="0">
              <a:solidFill>
                <a:schemeClr val="tx1"/>
              </a:solidFill>
              <a:ea typeface="Open Sans" panose="020B0606030504020204" pitchFamily="34" charset="0"/>
              <a:cs typeface="Sakkal Majalla" panose="02000000000000000000" pitchFamily="2" charset="-78"/>
            </a:endParaRPr>
          </a:p>
          <a:p>
            <a:pPr algn="l" defTabSz="719138"/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Mi 28.01.2026 	</a:t>
            </a:r>
            <a:r>
              <a:rPr lang="de-DE" sz="800" b="1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Überlegungen zur Sozialpsychologie des „Ticketdenkens“ </a:t>
            </a:r>
          </a:p>
          <a:p>
            <a:pPr algn="l" defTabSz="719138"/>
            <a:r>
              <a:rPr lang="de-DE" sz="800" dirty="0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                             	M.A. M.A. Colin </a:t>
            </a:r>
            <a:r>
              <a:rPr lang="de-DE" sz="800" dirty="0" err="1">
                <a:solidFill>
                  <a:schemeClr val="tx1"/>
                </a:solidFill>
                <a:ea typeface="Open Sans" panose="020B0606030504020204" pitchFamily="34" charset="0"/>
                <a:cs typeface="Sakkal Majalla" panose="02000000000000000000" pitchFamily="2" charset="-78"/>
              </a:rPr>
              <a:t>Kaggl</a:t>
            </a:r>
            <a:endParaRPr lang="de-DE" sz="800" dirty="0">
              <a:solidFill>
                <a:schemeClr val="tx1"/>
              </a:solidFill>
              <a:ea typeface="Open Sans" panose="020B0606030504020204" pitchFamily="34" charset="0"/>
              <a:cs typeface="Sakkal Majalla" panose="02000000000000000000" pitchFamily="2" charset="-7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32923" y="4776324"/>
            <a:ext cx="3513991" cy="450261"/>
          </a:xfrm>
          <a:prstGeom prst="rect">
            <a:avLst/>
          </a:prstGeom>
          <a:noFill/>
        </p:spPr>
        <p:txBody>
          <a:bodyPr wrap="square" lIns="49665" tIns="24833" rIns="49665" bIns="24833" anchor="ctr">
            <a:spAutoFit/>
          </a:bodyPr>
          <a:lstStyle/>
          <a:p>
            <a:pPr algn="ctr"/>
            <a:r>
              <a:rPr lang="de-DE" sz="800" b="1" dirty="0">
                <a:ea typeface="Open Sans" panose="020B0606030504020204" pitchFamily="34" charset="0"/>
                <a:cs typeface="Sakkal Majalla" panose="02000000000000000000" pitchFamily="2" charset="-78"/>
              </a:rPr>
              <a:t>Alle Vorträge sind von der Psychotherapeutenkammer zertifiziert</a:t>
            </a:r>
            <a:endParaRPr lang="de-DE" sz="800" dirty="0">
              <a:solidFill>
                <a:prstClr val="black"/>
              </a:solidFill>
              <a:latin typeface="Perpetua" panose="02020502060401020303" pitchFamily="18" charset="0"/>
              <a:cs typeface="Arial" panose="020B0604020202020204" pitchFamily="34" charset="0"/>
            </a:endParaRPr>
          </a:p>
          <a:p>
            <a:pPr algn="ctr"/>
            <a:r>
              <a:rPr lang="de-DE" sz="900" dirty="0">
                <a:solidFill>
                  <a:prstClr val="black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Die Vorträge finden online von</a:t>
            </a:r>
            <a:r>
              <a:rPr lang="de-DE" sz="900" b="1" dirty="0">
                <a:solidFill>
                  <a:prstClr val="black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 </a:t>
            </a:r>
            <a:r>
              <a:rPr lang="de-DE" sz="900" dirty="0">
                <a:latin typeface="Perpetua" panose="02020502060401020303" pitchFamily="18" charset="0"/>
                <a:cs typeface="Arial" panose="020B0604020202020204" pitchFamily="34" charset="0"/>
              </a:rPr>
              <a:t>18.15 - 19.45 Uhr statt. Link:</a:t>
            </a:r>
          </a:p>
          <a:p>
            <a:pPr algn="ctr"/>
            <a:r>
              <a:rPr lang="de-DE" sz="900" dirty="0">
                <a:latin typeface="Perpetua" panose="02020502060401020303" pitchFamily="18" charset="0"/>
                <a:cs typeface="Arial" panose="020B0604020202020204" pitchFamily="34" charset="0"/>
              </a:rPr>
              <a:t>https://webconf.hrz.uni-marburg.de/n/rooms/nqg-np9-63k-7vb/join</a:t>
            </a:r>
          </a:p>
        </p:txBody>
      </p:sp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3779839" cy="126996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_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Benutzerdefiniert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Perpetua</vt:lpstr>
      <vt:lpstr>2_Larissa-Design</vt:lpstr>
      <vt:lpstr>Ringvorlesung „Einblicke in die Psychoanalyse“  Konflikte, Krisen und der Kampf um Wahrheit  Organisatorin: Prof. Dr. phil. Dipl.-Psych. Helga Krüger-Kirn Fachbereich 21 der Philipps-Universität Marburg</vt:lpstr>
    </vt:vector>
  </TitlesOfParts>
  <Company>Philipps-Universität Marburg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Stefan Wißmach</dc:creator>
  <cp:lastModifiedBy>Helga Krüger-Kirn</cp:lastModifiedBy>
  <cp:revision>105</cp:revision>
  <cp:lastPrinted>2025-06-23T09:40:29Z</cp:lastPrinted>
  <dcterms:created xsi:type="dcterms:W3CDTF">2010-11-25T08:53:47Z</dcterms:created>
  <dcterms:modified xsi:type="dcterms:W3CDTF">2025-06-25T11:28:47Z</dcterms:modified>
</cp:coreProperties>
</file>